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sldIdLst>
    <p:sldId id="256" r:id="rId2"/>
    <p:sldId id="257" r:id="rId3"/>
    <p:sldId id="258" r:id="rId4"/>
    <p:sldId id="259" r:id="rId5"/>
    <p:sldId id="260" r:id="rId6"/>
    <p:sldId id="261" r:id="rId7"/>
    <p:sldId id="262" r:id="rId8"/>
    <p:sldId id="265"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89" d="100"/>
          <a:sy n="89" d="100"/>
        </p:scale>
        <p:origin x="235"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3BA310E-CB87-4066-B569-99759A5CD197}" type="datetimeFigureOut">
              <a:rPr lang="en-US" smtClean="0"/>
              <a:t>5/8/2015</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41CEE2A-87ED-4F19-8E4B-C7B7DCD3367A}" type="slidenum">
              <a:rPr lang="en-US" smtClean="0"/>
              <a:t>‹#›</a:t>
            </a:fld>
            <a:endParaRPr lang="en-US"/>
          </a:p>
        </p:txBody>
      </p:sp>
    </p:spTree>
    <p:extLst>
      <p:ext uri="{BB962C8B-B14F-4D97-AF65-F5344CB8AC3E}">
        <p14:creationId xmlns:p14="http://schemas.microsoft.com/office/powerpoint/2010/main" val="1971243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BA310E-CB87-4066-B569-99759A5CD197}" type="datetimeFigureOut">
              <a:rPr lang="en-US" smtClean="0"/>
              <a:t>5/8/2015</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41CEE2A-87ED-4F19-8E4B-C7B7DCD3367A}" type="slidenum">
              <a:rPr lang="en-US" smtClean="0"/>
              <a:t>‹#›</a:t>
            </a:fld>
            <a:endParaRPr lang="en-US"/>
          </a:p>
        </p:txBody>
      </p:sp>
    </p:spTree>
    <p:extLst>
      <p:ext uri="{BB962C8B-B14F-4D97-AF65-F5344CB8AC3E}">
        <p14:creationId xmlns:p14="http://schemas.microsoft.com/office/powerpoint/2010/main" val="3559065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BA310E-CB87-4066-B569-99759A5CD197}" type="datetimeFigureOut">
              <a:rPr lang="en-US" smtClean="0"/>
              <a:t>5/8/2015</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41CEE2A-87ED-4F19-8E4B-C7B7DCD3367A}"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536003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3BA310E-CB87-4066-B569-99759A5CD197}" type="datetimeFigureOut">
              <a:rPr lang="en-US" smtClean="0"/>
              <a:t>5/8/2015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41CEE2A-87ED-4F19-8E4B-C7B7DCD3367A}" type="slidenum">
              <a:rPr lang="en-US" smtClean="0"/>
              <a:t>‹#›</a:t>
            </a:fld>
            <a:endParaRPr lang="en-US"/>
          </a:p>
        </p:txBody>
      </p:sp>
    </p:spTree>
    <p:extLst>
      <p:ext uri="{BB962C8B-B14F-4D97-AF65-F5344CB8AC3E}">
        <p14:creationId xmlns:p14="http://schemas.microsoft.com/office/powerpoint/2010/main" val="25950149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3BA310E-CB87-4066-B569-99759A5CD197}" type="datetimeFigureOut">
              <a:rPr lang="en-US" smtClean="0"/>
              <a:t>5/8/2015</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41CEE2A-87ED-4F19-8E4B-C7B7DCD3367A}"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396863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3BA310E-CB87-4066-B569-99759A5CD197}" type="datetimeFigureOut">
              <a:rPr lang="en-US" smtClean="0"/>
              <a:t>5/8/2015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41CEE2A-87ED-4F19-8E4B-C7B7DCD3367A}" type="slidenum">
              <a:rPr lang="en-US" smtClean="0"/>
              <a:t>‹#›</a:t>
            </a:fld>
            <a:endParaRPr lang="en-US"/>
          </a:p>
        </p:txBody>
      </p:sp>
    </p:spTree>
    <p:extLst>
      <p:ext uri="{BB962C8B-B14F-4D97-AF65-F5344CB8AC3E}">
        <p14:creationId xmlns:p14="http://schemas.microsoft.com/office/powerpoint/2010/main" val="23524829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BA310E-CB87-4066-B569-99759A5CD197}" type="datetimeFigureOut">
              <a:rPr lang="en-US" smtClean="0"/>
              <a:t>5/8/2015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41CEE2A-87ED-4F19-8E4B-C7B7DCD3367A}" type="slidenum">
              <a:rPr lang="en-US" smtClean="0"/>
              <a:t>‹#›</a:t>
            </a:fld>
            <a:endParaRPr lang="en-US"/>
          </a:p>
        </p:txBody>
      </p:sp>
    </p:spTree>
    <p:extLst>
      <p:ext uri="{BB962C8B-B14F-4D97-AF65-F5344CB8AC3E}">
        <p14:creationId xmlns:p14="http://schemas.microsoft.com/office/powerpoint/2010/main" val="10959003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BA310E-CB87-4066-B569-99759A5CD197}" type="datetimeFigureOut">
              <a:rPr lang="en-US" smtClean="0"/>
              <a:t>5/8/2015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41CEE2A-87ED-4F19-8E4B-C7B7DCD3367A}" type="slidenum">
              <a:rPr lang="en-US" smtClean="0"/>
              <a:t>‹#›</a:t>
            </a:fld>
            <a:endParaRPr lang="en-US"/>
          </a:p>
        </p:txBody>
      </p:sp>
    </p:spTree>
    <p:extLst>
      <p:ext uri="{BB962C8B-B14F-4D97-AF65-F5344CB8AC3E}">
        <p14:creationId xmlns:p14="http://schemas.microsoft.com/office/powerpoint/2010/main" val="3706787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3BA310E-CB87-4066-B569-99759A5CD197}" type="datetimeFigureOut">
              <a:rPr lang="en-US" smtClean="0"/>
              <a:t>5/8/2015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41CEE2A-87ED-4F19-8E4B-C7B7DCD3367A}" type="slidenum">
              <a:rPr lang="en-US" smtClean="0"/>
              <a:t>‹#›</a:t>
            </a:fld>
            <a:endParaRPr lang="en-US"/>
          </a:p>
        </p:txBody>
      </p:sp>
    </p:spTree>
    <p:extLst>
      <p:ext uri="{BB962C8B-B14F-4D97-AF65-F5344CB8AC3E}">
        <p14:creationId xmlns:p14="http://schemas.microsoft.com/office/powerpoint/2010/main" val="3335757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BA310E-CB87-4066-B569-99759A5CD197}" type="datetimeFigureOut">
              <a:rPr lang="en-US" smtClean="0"/>
              <a:t>5/8/2015</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41CEE2A-87ED-4F19-8E4B-C7B7DCD3367A}" type="slidenum">
              <a:rPr lang="en-US" smtClean="0"/>
              <a:t>‹#›</a:t>
            </a:fld>
            <a:endParaRPr lang="en-US"/>
          </a:p>
        </p:txBody>
      </p:sp>
    </p:spTree>
    <p:extLst>
      <p:ext uri="{BB962C8B-B14F-4D97-AF65-F5344CB8AC3E}">
        <p14:creationId xmlns:p14="http://schemas.microsoft.com/office/powerpoint/2010/main" val="323248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3BA310E-CB87-4066-B569-99759A5CD197}" type="datetimeFigureOut">
              <a:rPr lang="en-US" smtClean="0"/>
              <a:t>5/8/2015</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41CEE2A-87ED-4F19-8E4B-C7B7DCD3367A}" type="slidenum">
              <a:rPr lang="en-US" smtClean="0"/>
              <a:t>‹#›</a:t>
            </a:fld>
            <a:endParaRPr lang="en-US"/>
          </a:p>
        </p:txBody>
      </p:sp>
    </p:spTree>
    <p:extLst>
      <p:ext uri="{BB962C8B-B14F-4D97-AF65-F5344CB8AC3E}">
        <p14:creationId xmlns:p14="http://schemas.microsoft.com/office/powerpoint/2010/main" val="2563302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3BA310E-CB87-4066-B569-99759A5CD197}" type="datetimeFigureOut">
              <a:rPr lang="en-US" smtClean="0"/>
              <a:t>5/8/2015</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41CEE2A-87ED-4F19-8E4B-C7B7DCD3367A}" type="slidenum">
              <a:rPr lang="en-US" smtClean="0"/>
              <a:t>‹#›</a:t>
            </a:fld>
            <a:endParaRPr lang="en-US"/>
          </a:p>
        </p:txBody>
      </p:sp>
    </p:spTree>
    <p:extLst>
      <p:ext uri="{BB962C8B-B14F-4D97-AF65-F5344CB8AC3E}">
        <p14:creationId xmlns:p14="http://schemas.microsoft.com/office/powerpoint/2010/main" val="2793123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3BA310E-CB87-4066-B569-99759A5CD197}" type="datetimeFigureOut">
              <a:rPr lang="en-US" smtClean="0"/>
              <a:t>5/8/2015</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41CEE2A-87ED-4F19-8E4B-C7B7DCD3367A}" type="slidenum">
              <a:rPr lang="en-US" smtClean="0"/>
              <a:t>‹#›</a:t>
            </a:fld>
            <a:endParaRPr lang="en-US"/>
          </a:p>
        </p:txBody>
      </p:sp>
    </p:spTree>
    <p:extLst>
      <p:ext uri="{BB962C8B-B14F-4D97-AF65-F5344CB8AC3E}">
        <p14:creationId xmlns:p14="http://schemas.microsoft.com/office/powerpoint/2010/main" val="1584620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BA310E-CB87-4066-B569-99759A5CD197}" type="datetimeFigureOut">
              <a:rPr lang="en-US" smtClean="0"/>
              <a:t>5/8/2015</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41CEE2A-87ED-4F19-8E4B-C7B7DCD3367A}" type="slidenum">
              <a:rPr lang="en-US" smtClean="0"/>
              <a:t>‹#›</a:t>
            </a:fld>
            <a:endParaRPr lang="en-US"/>
          </a:p>
        </p:txBody>
      </p:sp>
    </p:spTree>
    <p:extLst>
      <p:ext uri="{BB962C8B-B14F-4D97-AF65-F5344CB8AC3E}">
        <p14:creationId xmlns:p14="http://schemas.microsoft.com/office/powerpoint/2010/main" val="4272180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BA310E-CB87-4066-B569-99759A5CD197}" type="datetimeFigureOut">
              <a:rPr lang="en-US" smtClean="0"/>
              <a:t>5/8/2015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41CEE2A-87ED-4F19-8E4B-C7B7DCD3367A}" type="slidenum">
              <a:rPr lang="en-US" smtClean="0"/>
              <a:t>‹#›</a:t>
            </a:fld>
            <a:endParaRPr lang="en-US"/>
          </a:p>
        </p:txBody>
      </p:sp>
    </p:spTree>
    <p:extLst>
      <p:ext uri="{BB962C8B-B14F-4D97-AF65-F5344CB8AC3E}">
        <p14:creationId xmlns:p14="http://schemas.microsoft.com/office/powerpoint/2010/main" val="4192313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BA310E-CB87-4066-B569-99759A5CD197}" type="datetimeFigureOut">
              <a:rPr lang="en-US" smtClean="0"/>
              <a:t>5/8/2015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41CEE2A-87ED-4F19-8E4B-C7B7DCD3367A}" type="slidenum">
              <a:rPr lang="en-US" smtClean="0"/>
              <a:t>‹#›</a:t>
            </a:fld>
            <a:endParaRPr lang="en-US"/>
          </a:p>
        </p:txBody>
      </p:sp>
    </p:spTree>
    <p:extLst>
      <p:ext uri="{BB962C8B-B14F-4D97-AF65-F5344CB8AC3E}">
        <p14:creationId xmlns:p14="http://schemas.microsoft.com/office/powerpoint/2010/main" val="879292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3BA310E-CB87-4066-B569-99759A5CD197}" type="datetimeFigureOut">
              <a:rPr lang="en-US" smtClean="0"/>
              <a:t>5/8/2015</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41CEE2A-87ED-4F19-8E4B-C7B7DCD3367A}" type="slidenum">
              <a:rPr lang="en-US" smtClean="0"/>
              <a:t>‹#›</a:t>
            </a:fld>
            <a:endParaRPr lang="en-US"/>
          </a:p>
        </p:txBody>
      </p:sp>
    </p:spTree>
    <p:extLst>
      <p:ext uri="{BB962C8B-B14F-4D97-AF65-F5344CB8AC3E}">
        <p14:creationId xmlns:p14="http://schemas.microsoft.com/office/powerpoint/2010/main" val="3396930140"/>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 id="2147483781" r:id="rId14"/>
    <p:sldLayoutId id="2147483782" r:id="rId15"/>
    <p:sldLayoutId id="214748378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schools.utah.gov/CTE/cteintro/Career-Development.aspx"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Bobilator</a:t>
            </a:r>
            <a:endParaRPr lang="en-US" dirty="0"/>
          </a:p>
        </p:txBody>
      </p:sp>
      <p:sp>
        <p:nvSpPr>
          <p:cNvPr id="3" name="Subtitle 2"/>
          <p:cNvSpPr>
            <a:spLocks noGrp="1"/>
          </p:cNvSpPr>
          <p:nvPr>
            <p:ph type="subTitle" idx="1"/>
          </p:nvPr>
        </p:nvSpPr>
        <p:spPr/>
        <p:txBody>
          <a:bodyPr/>
          <a:lstStyle/>
          <a:p>
            <a:r>
              <a:rPr lang="en-US" dirty="0" smtClean="0"/>
              <a:t>Exploring Careers</a:t>
            </a:r>
            <a:endParaRPr lang="en-US" dirty="0"/>
          </a:p>
        </p:txBody>
      </p:sp>
      <p:sp>
        <p:nvSpPr>
          <p:cNvPr id="4" name="TextBox 3"/>
          <p:cNvSpPr txBox="1"/>
          <p:nvPr/>
        </p:nvSpPr>
        <p:spPr>
          <a:xfrm>
            <a:off x="1768415" y="6262778"/>
            <a:ext cx="10196424" cy="461665"/>
          </a:xfrm>
          <a:prstGeom prst="rect">
            <a:avLst/>
          </a:prstGeom>
          <a:noFill/>
        </p:spPr>
        <p:txBody>
          <a:bodyPr wrap="square" rtlCol="0">
            <a:spAutoFit/>
          </a:bodyPr>
          <a:lstStyle/>
          <a:p>
            <a:r>
              <a:rPr lang="en-US" sz="1200" dirty="0" smtClean="0"/>
              <a:t>Adapted from: Utah State Office of Education. (2013). Career and technical education: Career development activity #16 increasing career options. Retrieved from: </a:t>
            </a:r>
            <a:r>
              <a:rPr lang="en-US" sz="1200" dirty="0" smtClean="0">
                <a:hlinkClick r:id="rId2"/>
              </a:rPr>
              <a:t>http://www.schools.Utah.gov/CTE/cteintro/Career-Development.aspx</a:t>
            </a:r>
            <a:r>
              <a:rPr lang="en-US" sz="1200" dirty="0" smtClean="0"/>
              <a:t> </a:t>
            </a:r>
            <a:endParaRPr lang="en-US" sz="1200" dirty="0"/>
          </a:p>
        </p:txBody>
      </p:sp>
    </p:spTree>
    <p:extLst>
      <p:ext uri="{BB962C8B-B14F-4D97-AF65-F5344CB8AC3E}">
        <p14:creationId xmlns:p14="http://schemas.microsoft.com/office/powerpoint/2010/main" val="20489715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Bobilator</a:t>
            </a:r>
            <a:r>
              <a:rPr lang="en-US" dirty="0" smtClean="0"/>
              <a:t> Occupations</a:t>
            </a:r>
            <a:endParaRPr lang="en-US" dirty="0"/>
          </a:p>
        </p:txBody>
      </p:sp>
      <p:sp>
        <p:nvSpPr>
          <p:cNvPr id="4" name="Content Placeholder 2"/>
          <p:cNvSpPr txBox="1">
            <a:spLocks/>
          </p:cNvSpPr>
          <p:nvPr/>
        </p:nvSpPr>
        <p:spPr>
          <a:xfrm>
            <a:off x="775509" y="1492370"/>
            <a:ext cx="10249050" cy="5149965"/>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457200" indent="-457200">
              <a:buFont typeface="+mj-lt"/>
              <a:buAutoNum type="arabicPeriod"/>
            </a:pPr>
            <a:r>
              <a:rPr lang="en-US" sz="2400" b="1" dirty="0" err="1" smtClean="0"/>
              <a:t>Bobilator</a:t>
            </a:r>
            <a:r>
              <a:rPr lang="en-US" sz="2400" b="1" dirty="0" smtClean="0"/>
              <a:t>………………………….Hairstylist</a:t>
            </a:r>
          </a:p>
          <a:p>
            <a:pPr marL="457200" indent="-457200">
              <a:buFont typeface="+mj-lt"/>
              <a:buAutoNum type="arabicPeriod"/>
            </a:pPr>
            <a:r>
              <a:rPr lang="en-US" sz="2400" b="1" dirty="0" smtClean="0"/>
              <a:t>Gastronomist…………………….Chef or Cook</a:t>
            </a:r>
          </a:p>
          <a:p>
            <a:pPr marL="457200" indent="-457200">
              <a:buFont typeface="+mj-lt"/>
              <a:buAutoNum type="arabicPeriod"/>
            </a:pPr>
            <a:r>
              <a:rPr lang="en-US" sz="2400" b="1" dirty="0" err="1" smtClean="0"/>
              <a:t>Extricator</a:t>
            </a:r>
            <a:r>
              <a:rPr lang="en-US" sz="2400" b="1" dirty="0" smtClean="0"/>
              <a:t>………………………….Dentist</a:t>
            </a:r>
          </a:p>
          <a:p>
            <a:pPr marL="457200" indent="-457200">
              <a:buFont typeface="+mj-lt"/>
              <a:buAutoNum type="arabicPeriod"/>
            </a:pPr>
            <a:r>
              <a:rPr lang="en-US" sz="2400" b="1" dirty="0" err="1" smtClean="0"/>
              <a:t>Arbologist</a:t>
            </a:r>
            <a:r>
              <a:rPr lang="en-US" sz="2400" b="1" dirty="0" smtClean="0"/>
              <a:t>…………………………Forester</a:t>
            </a:r>
          </a:p>
          <a:p>
            <a:pPr marL="457200" indent="-457200">
              <a:buFont typeface="+mj-lt"/>
              <a:buAutoNum type="arabicPeriod"/>
            </a:pPr>
            <a:r>
              <a:rPr lang="en-US" sz="2400" b="1" dirty="0" err="1" smtClean="0"/>
              <a:t>Husher</a:t>
            </a:r>
            <a:r>
              <a:rPr lang="en-US" sz="2400" b="1" dirty="0" smtClean="0"/>
              <a:t>……………………………..Library Technician</a:t>
            </a:r>
          </a:p>
          <a:p>
            <a:pPr marL="457200" indent="-457200">
              <a:buFont typeface="+mj-lt"/>
              <a:buAutoNum type="arabicPeriod"/>
            </a:pPr>
            <a:r>
              <a:rPr lang="en-US" sz="2400" b="1" dirty="0" err="1" smtClean="0"/>
              <a:t>Wrencher</a:t>
            </a:r>
            <a:r>
              <a:rPr lang="en-US" sz="2400" b="1" dirty="0" smtClean="0"/>
              <a:t>…………………………Plumber or Pipefitter</a:t>
            </a:r>
          </a:p>
          <a:p>
            <a:pPr marL="457200" indent="-457200">
              <a:buFont typeface="+mj-lt"/>
              <a:buAutoNum type="arabicPeriod"/>
            </a:pPr>
            <a:r>
              <a:rPr lang="en-US" sz="2400" b="1" dirty="0" err="1" smtClean="0"/>
              <a:t>Knowleologist</a:t>
            </a:r>
            <a:r>
              <a:rPr lang="en-US" sz="2400" b="1" dirty="0" smtClean="0"/>
              <a:t>……………………Elementary Teacher</a:t>
            </a:r>
          </a:p>
          <a:p>
            <a:pPr marL="457200" indent="-457200">
              <a:buFont typeface="+mj-lt"/>
              <a:buAutoNum type="arabicPeriod"/>
            </a:pPr>
            <a:r>
              <a:rPr lang="en-US" sz="2400" b="1" dirty="0" err="1" smtClean="0"/>
              <a:t>Encodologist</a:t>
            </a:r>
            <a:r>
              <a:rPr lang="en-US" sz="2400" b="1" dirty="0" smtClean="0"/>
              <a:t>……………………..Computer Programmer</a:t>
            </a:r>
          </a:p>
          <a:p>
            <a:pPr marL="457200" indent="-457200">
              <a:buFont typeface="+mj-lt"/>
              <a:buAutoNum type="arabicPeriod"/>
            </a:pPr>
            <a:r>
              <a:rPr lang="en-US" sz="2400" b="1" dirty="0" err="1" smtClean="0"/>
              <a:t>Imagizer</a:t>
            </a:r>
            <a:r>
              <a:rPr lang="en-US" sz="2400" b="1" dirty="0" smtClean="0"/>
              <a:t>……………………..........Film or Video Editor</a:t>
            </a:r>
          </a:p>
          <a:p>
            <a:pPr marL="457200" indent="-457200">
              <a:buFont typeface="+mj-lt"/>
              <a:buAutoNum type="arabicPeriod"/>
            </a:pPr>
            <a:r>
              <a:rPr lang="en-US" sz="2400" b="1" dirty="0" err="1" smtClean="0"/>
              <a:t>Haulologist</a:t>
            </a:r>
            <a:r>
              <a:rPr lang="en-US" sz="2400" b="1" dirty="0" smtClean="0"/>
              <a:t>………………………..Light Truck Driver</a:t>
            </a:r>
            <a:endParaRPr lang="en-US" sz="2400" b="1"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81383" y="1492370"/>
            <a:ext cx="2857712" cy="1993151"/>
          </a:xfrm>
          <a:prstGeom prst="rect">
            <a:avLst/>
          </a:prstGeom>
        </p:spPr>
      </p:pic>
    </p:spTree>
    <p:extLst>
      <p:ext uri="{BB962C8B-B14F-4D97-AF65-F5344CB8AC3E}">
        <p14:creationId xmlns:p14="http://schemas.microsoft.com/office/powerpoint/2010/main" val="30295119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b="1" dirty="0" smtClean="0"/>
              <a:t>Step 1</a:t>
            </a:r>
            <a:endParaRPr lang="en-US"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86390" y="340574"/>
            <a:ext cx="5459306" cy="6311724"/>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64465" y="1706952"/>
            <a:ext cx="2857500" cy="2857500"/>
          </a:xfrm>
          <a:prstGeom prst="rect">
            <a:avLst/>
          </a:prstGeom>
        </p:spPr>
      </p:pic>
    </p:spTree>
    <p:extLst>
      <p:ext uri="{BB962C8B-B14F-4D97-AF65-F5344CB8AC3E}">
        <p14:creationId xmlns:p14="http://schemas.microsoft.com/office/powerpoint/2010/main" val="37048840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Step 2:</a:t>
            </a:r>
            <a:endParaRPr lang="en-US" b="1" dirty="0"/>
          </a:p>
        </p:txBody>
      </p:sp>
      <p:sp>
        <p:nvSpPr>
          <p:cNvPr id="3" name="Content Placeholder 2"/>
          <p:cNvSpPr>
            <a:spLocks noGrp="1"/>
          </p:cNvSpPr>
          <p:nvPr>
            <p:ph idx="1"/>
          </p:nvPr>
        </p:nvSpPr>
        <p:spPr>
          <a:xfrm>
            <a:off x="775509" y="2277374"/>
            <a:ext cx="10249050" cy="4080294"/>
          </a:xfrm>
        </p:spPr>
        <p:txBody>
          <a:bodyPr>
            <a:normAutofit/>
          </a:bodyPr>
          <a:lstStyle/>
          <a:p>
            <a:pPr marL="457200" indent="-457200">
              <a:buFont typeface="+mj-lt"/>
              <a:buAutoNum type="arabicPeriod"/>
            </a:pPr>
            <a:r>
              <a:rPr lang="en-US" dirty="0" err="1" smtClean="0"/>
              <a:t>Bobilator</a:t>
            </a:r>
            <a:r>
              <a:rPr lang="en-US" dirty="0" smtClean="0"/>
              <a:t>………………………….Human services</a:t>
            </a:r>
          </a:p>
          <a:p>
            <a:pPr marL="457200" indent="-457200">
              <a:buFont typeface="+mj-lt"/>
              <a:buAutoNum type="arabicPeriod"/>
            </a:pPr>
            <a:r>
              <a:rPr lang="en-US" dirty="0" smtClean="0"/>
              <a:t>Gastronomist…………………….Hospitality &amp; tourism</a:t>
            </a:r>
          </a:p>
          <a:p>
            <a:pPr marL="457200" indent="-457200">
              <a:buFont typeface="+mj-lt"/>
              <a:buAutoNum type="arabicPeriod"/>
            </a:pPr>
            <a:r>
              <a:rPr lang="en-US" dirty="0" err="1" smtClean="0"/>
              <a:t>Extricator</a:t>
            </a:r>
            <a:r>
              <a:rPr lang="en-US" dirty="0" smtClean="0"/>
              <a:t>………………………….Health science</a:t>
            </a:r>
          </a:p>
          <a:p>
            <a:pPr marL="457200" indent="-457200">
              <a:buFont typeface="+mj-lt"/>
              <a:buAutoNum type="arabicPeriod"/>
            </a:pPr>
            <a:r>
              <a:rPr lang="en-US" dirty="0" err="1" smtClean="0"/>
              <a:t>Arbologist</a:t>
            </a:r>
            <a:r>
              <a:rPr lang="en-US" dirty="0" smtClean="0"/>
              <a:t>…………………………Agriculture, food &amp; natural resources</a:t>
            </a:r>
          </a:p>
          <a:p>
            <a:pPr marL="457200" indent="-457200">
              <a:buFont typeface="+mj-lt"/>
              <a:buAutoNum type="arabicPeriod"/>
            </a:pPr>
            <a:r>
              <a:rPr lang="en-US" dirty="0" err="1" smtClean="0"/>
              <a:t>Husher</a:t>
            </a:r>
            <a:r>
              <a:rPr lang="en-US" dirty="0" smtClean="0"/>
              <a:t>……………………………..Education and training</a:t>
            </a:r>
          </a:p>
          <a:p>
            <a:pPr marL="457200" indent="-457200">
              <a:buFont typeface="+mj-lt"/>
              <a:buAutoNum type="arabicPeriod"/>
            </a:pPr>
            <a:r>
              <a:rPr lang="en-US" dirty="0" err="1" smtClean="0"/>
              <a:t>Wrencher</a:t>
            </a:r>
            <a:r>
              <a:rPr lang="en-US" dirty="0" smtClean="0"/>
              <a:t>…………………………Architecture and construction</a:t>
            </a:r>
          </a:p>
          <a:p>
            <a:pPr marL="457200" indent="-457200">
              <a:buFont typeface="+mj-lt"/>
              <a:buAutoNum type="arabicPeriod"/>
            </a:pPr>
            <a:r>
              <a:rPr lang="en-US" dirty="0" err="1" smtClean="0"/>
              <a:t>Knowleologist</a:t>
            </a:r>
            <a:r>
              <a:rPr lang="en-US" dirty="0" smtClean="0"/>
              <a:t>……………………Education and training</a:t>
            </a:r>
          </a:p>
          <a:p>
            <a:pPr marL="457200" indent="-457200">
              <a:buFont typeface="+mj-lt"/>
              <a:buAutoNum type="arabicPeriod"/>
            </a:pPr>
            <a:r>
              <a:rPr lang="en-US" dirty="0" err="1" smtClean="0"/>
              <a:t>Encodologist</a:t>
            </a:r>
            <a:r>
              <a:rPr lang="en-US" dirty="0" smtClean="0"/>
              <a:t>…………………….Information technology</a:t>
            </a:r>
          </a:p>
          <a:p>
            <a:pPr marL="457200" indent="-457200">
              <a:buFont typeface="+mj-lt"/>
              <a:buAutoNum type="arabicPeriod"/>
            </a:pPr>
            <a:r>
              <a:rPr lang="en-US" dirty="0" err="1" smtClean="0"/>
              <a:t>Imagizer</a:t>
            </a:r>
            <a:r>
              <a:rPr lang="en-US" dirty="0" smtClean="0"/>
              <a:t>…………………….........Arts, audiovisual technology &amp; communication</a:t>
            </a:r>
          </a:p>
          <a:p>
            <a:pPr marL="457200" indent="-457200">
              <a:buFont typeface="+mj-lt"/>
              <a:buAutoNum type="arabicPeriod"/>
            </a:pPr>
            <a:r>
              <a:rPr lang="en-US" dirty="0" err="1" smtClean="0"/>
              <a:t>Haulologist</a:t>
            </a:r>
            <a:r>
              <a:rPr lang="en-US" dirty="0" smtClean="0"/>
              <a:t>……………………….Transportation, distribution &amp; logistics</a:t>
            </a:r>
            <a:endParaRPr lang="en-US" dirty="0"/>
          </a:p>
        </p:txBody>
      </p:sp>
      <p:sp>
        <p:nvSpPr>
          <p:cNvPr id="4" name="TextBox 3"/>
          <p:cNvSpPr txBox="1"/>
          <p:nvPr/>
        </p:nvSpPr>
        <p:spPr>
          <a:xfrm>
            <a:off x="1103312" y="1250830"/>
            <a:ext cx="8946541" cy="923330"/>
          </a:xfrm>
          <a:prstGeom prst="rect">
            <a:avLst/>
          </a:prstGeom>
          <a:noFill/>
        </p:spPr>
        <p:txBody>
          <a:bodyPr wrap="square" rtlCol="0">
            <a:spAutoFit/>
          </a:bodyPr>
          <a:lstStyle/>
          <a:p>
            <a:pPr marL="285750" indent="-285750">
              <a:buFont typeface="Arial" panose="020B0604020202020204" pitchFamily="34" charset="0"/>
              <a:buChar char="•"/>
            </a:pPr>
            <a:r>
              <a:rPr lang="en-US" dirty="0" smtClean="0"/>
              <a:t>Study the information provided for each occupation.</a:t>
            </a:r>
          </a:p>
          <a:p>
            <a:pPr marL="285750" indent="-285750">
              <a:buFont typeface="Arial" panose="020B0604020202020204" pitchFamily="34" charset="0"/>
              <a:buChar char="•"/>
            </a:pPr>
            <a:r>
              <a:rPr lang="en-US" dirty="0" smtClean="0"/>
              <a:t>Rank them from 1 to 10 based on your interest in the occupation.</a:t>
            </a:r>
          </a:p>
          <a:p>
            <a:pPr marL="285750" indent="-285750">
              <a:buFont typeface="Arial" panose="020B0604020202020204" pitchFamily="34" charset="0"/>
              <a:buChar char="•"/>
            </a:pPr>
            <a:r>
              <a:rPr lang="en-US" dirty="0" smtClean="0"/>
              <a:t>Put your rankings in the column labeled Step 2.</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9209" y="1565809"/>
            <a:ext cx="1828571" cy="1828571"/>
          </a:xfrm>
          <a:prstGeom prst="rect">
            <a:avLst/>
          </a:prstGeom>
        </p:spPr>
      </p:pic>
    </p:spTree>
    <p:extLst>
      <p:ext uri="{BB962C8B-B14F-4D97-AF65-F5344CB8AC3E}">
        <p14:creationId xmlns:p14="http://schemas.microsoft.com/office/powerpoint/2010/main" val="28122815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8918" y="433780"/>
            <a:ext cx="9705587" cy="1400530"/>
          </a:xfrm>
        </p:spPr>
        <p:txBody>
          <a:bodyPr/>
          <a:lstStyle/>
          <a:p>
            <a:r>
              <a:rPr lang="en-US" b="1" dirty="0" smtClean="0"/>
              <a:t>Step 3: How important is the money?</a:t>
            </a:r>
            <a:endParaRPr lang="en-US" b="1" dirty="0"/>
          </a:p>
        </p:txBody>
      </p:sp>
      <p:sp>
        <p:nvSpPr>
          <p:cNvPr id="4" name="Content Placeholder 2"/>
          <p:cNvSpPr>
            <a:spLocks noGrp="1"/>
          </p:cNvSpPr>
          <p:nvPr>
            <p:ph idx="1"/>
          </p:nvPr>
        </p:nvSpPr>
        <p:spPr>
          <a:xfrm>
            <a:off x="775509" y="2277374"/>
            <a:ext cx="10249050" cy="4080294"/>
          </a:xfrm>
        </p:spPr>
        <p:txBody>
          <a:bodyPr>
            <a:normAutofit/>
          </a:bodyPr>
          <a:lstStyle/>
          <a:p>
            <a:pPr marL="457200" indent="-457200">
              <a:buFont typeface="+mj-lt"/>
              <a:buAutoNum type="arabicPeriod"/>
            </a:pPr>
            <a:r>
              <a:rPr lang="en-US" dirty="0" err="1" smtClean="0"/>
              <a:t>Bobilator</a:t>
            </a:r>
            <a:r>
              <a:rPr lang="en-US" dirty="0" smtClean="0"/>
              <a:t>………………………….$20,300-$38,000/year</a:t>
            </a:r>
          </a:p>
          <a:p>
            <a:pPr marL="457200" indent="-457200">
              <a:buFont typeface="+mj-lt"/>
              <a:buAutoNum type="arabicPeriod"/>
            </a:pPr>
            <a:r>
              <a:rPr lang="en-US" dirty="0" smtClean="0"/>
              <a:t>Gastronomist…………………….$28,600-$57,600/year</a:t>
            </a:r>
          </a:p>
          <a:p>
            <a:pPr marL="457200" indent="-457200">
              <a:buFont typeface="+mj-lt"/>
              <a:buAutoNum type="arabicPeriod"/>
            </a:pPr>
            <a:r>
              <a:rPr lang="en-US" dirty="0" err="1" smtClean="0"/>
              <a:t>Extricator</a:t>
            </a:r>
            <a:r>
              <a:rPr lang="en-US" dirty="0" smtClean="0"/>
              <a:t>………………………….$99,900-$187,200/year</a:t>
            </a:r>
          </a:p>
          <a:p>
            <a:pPr marL="457200" indent="-457200">
              <a:buFont typeface="+mj-lt"/>
              <a:buAutoNum type="arabicPeriod"/>
            </a:pPr>
            <a:r>
              <a:rPr lang="en-US" dirty="0" err="1" smtClean="0"/>
              <a:t>Arbologist</a:t>
            </a:r>
            <a:r>
              <a:rPr lang="en-US" dirty="0" smtClean="0"/>
              <a:t>…………………………$33,100-$70,100/year</a:t>
            </a:r>
          </a:p>
          <a:p>
            <a:pPr marL="457200" indent="-457200">
              <a:buFont typeface="+mj-lt"/>
              <a:buAutoNum type="arabicPeriod"/>
            </a:pPr>
            <a:r>
              <a:rPr lang="en-US" dirty="0" err="1" smtClean="0"/>
              <a:t>Husher</a:t>
            </a:r>
            <a:r>
              <a:rPr lang="en-US" dirty="0" smtClean="0"/>
              <a:t>……………………………..$20,590-$27,050/year</a:t>
            </a:r>
          </a:p>
          <a:p>
            <a:pPr marL="457200" indent="-457200">
              <a:buFont typeface="+mj-lt"/>
              <a:buAutoNum type="arabicPeriod"/>
            </a:pPr>
            <a:r>
              <a:rPr lang="en-US" dirty="0" err="1" smtClean="0"/>
              <a:t>Wrencher</a:t>
            </a:r>
            <a:r>
              <a:rPr lang="en-US" dirty="0" smtClean="0"/>
              <a:t>…………………………$27,400-$55,500/year</a:t>
            </a:r>
          </a:p>
          <a:p>
            <a:pPr marL="457200" indent="-457200">
              <a:buFont typeface="+mj-lt"/>
              <a:buAutoNum type="arabicPeriod"/>
            </a:pPr>
            <a:r>
              <a:rPr lang="en-US" dirty="0" err="1" smtClean="0"/>
              <a:t>Knowleologist</a:t>
            </a:r>
            <a:r>
              <a:rPr lang="en-US" dirty="0" smtClean="0"/>
              <a:t>……………………$30,800-$54,600/year</a:t>
            </a:r>
          </a:p>
          <a:p>
            <a:pPr marL="457200" indent="-457200">
              <a:buFont typeface="+mj-lt"/>
              <a:buAutoNum type="arabicPeriod"/>
            </a:pPr>
            <a:r>
              <a:rPr lang="en-US" dirty="0" err="1" smtClean="0"/>
              <a:t>Encodologist</a:t>
            </a:r>
            <a:r>
              <a:rPr lang="en-US" dirty="0" smtClean="0"/>
              <a:t>……………………..$35,100-$75,700/year</a:t>
            </a:r>
          </a:p>
          <a:p>
            <a:pPr marL="457200" indent="-457200">
              <a:buFont typeface="+mj-lt"/>
              <a:buAutoNum type="arabicPeriod"/>
            </a:pPr>
            <a:r>
              <a:rPr lang="en-US" dirty="0" err="1" smtClean="0"/>
              <a:t>Imagizer</a:t>
            </a:r>
            <a:r>
              <a:rPr lang="en-US" dirty="0" smtClean="0"/>
              <a:t>……………………..........$25,300-$38,500/year</a:t>
            </a:r>
          </a:p>
          <a:p>
            <a:pPr marL="457200" indent="-457200">
              <a:buFont typeface="+mj-lt"/>
              <a:buAutoNum type="arabicPeriod"/>
            </a:pPr>
            <a:r>
              <a:rPr lang="en-US" dirty="0" err="1" smtClean="0"/>
              <a:t>Haulologist</a:t>
            </a:r>
            <a:r>
              <a:rPr lang="en-US" dirty="0" smtClean="0"/>
              <a:t>………………………..$19,200-$49,500/year</a:t>
            </a:r>
            <a:endParaRPr lang="en-US" dirty="0"/>
          </a:p>
        </p:txBody>
      </p:sp>
      <p:sp>
        <p:nvSpPr>
          <p:cNvPr id="5" name="TextBox 4"/>
          <p:cNvSpPr txBox="1"/>
          <p:nvPr/>
        </p:nvSpPr>
        <p:spPr>
          <a:xfrm>
            <a:off x="1103312" y="1250830"/>
            <a:ext cx="8946541" cy="923330"/>
          </a:xfrm>
          <a:prstGeom prst="rect">
            <a:avLst/>
          </a:prstGeom>
          <a:noFill/>
        </p:spPr>
        <p:txBody>
          <a:bodyPr wrap="square" rtlCol="0">
            <a:spAutoFit/>
          </a:bodyPr>
          <a:lstStyle/>
          <a:p>
            <a:pPr marL="285750" indent="-285750">
              <a:buFont typeface="Arial" panose="020B0604020202020204" pitchFamily="34" charset="0"/>
              <a:buChar char="•"/>
            </a:pPr>
            <a:r>
              <a:rPr lang="en-US" dirty="0" smtClean="0"/>
              <a:t>Check the salary ranges for the occupations in South Dakota.</a:t>
            </a:r>
          </a:p>
          <a:p>
            <a:pPr marL="285750" indent="-285750">
              <a:buFont typeface="Arial" panose="020B0604020202020204" pitchFamily="34" charset="0"/>
              <a:buChar char="•"/>
            </a:pPr>
            <a:r>
              <a:rPr lang="en-US" dirty="0" smtClean="0"/>
              <a:t>Rank your occupations from 1 to 10.</a:t>
            </a:r>
          </a:p>
          <a:p>
            <a:pPr marL="285750" indent="-285750">
              <a:buFont typeface="Arial" panose="020B0604020202020204" pitchFamily="34" charset="0"/>
              <a:buChar char="•"/>
            </a:pPr>
            <a:r>
              <a:rPr lang="en-US" dirty="0" smtClean="0"/>
              <a:t>Put your rankings in the column labeled Step 3.</a:t>
            </a:r>
            <a:endParaRPr lang="en-US" dirty="0"/>
          </a:p>
        </p:txBody>
      </p:sp>
      <p:sp>
        <p:nvSpPr>
          <p:cNvPr id="6" name="TextBox 5"/>
          <p:cNvSpPr txBox="1"/>
          <p:nvPr/>
        </p:nvSpPr>
        <p:spPr>
          <a:xfrm>
            <a:off x="4218317" y="6409427"/>
            <a:ext cx="7824158" cy="307777"/>
          </a:xfrm>
          <a:prstGeom prst="rect">
            <a:avLst/>
          </a:prstGeom>
          <a:noFill/>
        </p:spPr>
        <p:txBody>
          <a:bodyPr wrap="square" rtlCol="0">
            <a:spAutoFit/>
          </a:bodyPr>
          <a:lstStyle/>
          <a:p>
            <a:pPr algn="r"/>
            <a:r>
              <a:rPr lang="en-US" sz="1400" dirty="0" smtClean="0"/>
              <a:t>*Values updated 11/2014 from sdmylife.com and onetonline.org</a:t>
            </a:r>
            <a:endParaRPr lang="en-US" sz="1400"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61309" y="2338418"/>
            <a:ext cx="2460625" cy="1784350"/>
          </a:xfrm>
          <a:prstGeom prst="rect">
            <a:avLst/>
          </a:prstGeom>
        </p:spPr>
      </p:pic>
    </p:spTree>
    <p:extLst>
      <p:ext uri="{BB962C8B-B14F-4D97-AF65-F5344CB8AC3E}">
        <p14:creationId xmlns:p14="http://schemas.microsoft.com/office/powerpoint/2010/main" val="27535022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646775" y="452717"/>
            <a:ext cx="10223172" cy="1400530"/>
          </a:xfrm>
          <a:prstGeom prst="rect">
            <a:avLst/>
          </a:prstGeom>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smtClean="0">
                <a:solidFill>
                  <a:schemeClr val="tx1"/>
                </a:solidFill>
              </a:rPr>
              <a:t>Step 4: </a:t>
            </a:r>
            <a:r>
              <a:rPr lang="en-US" sz="3900" b="1" dirty="0" smtClean="0">
                <a:solidFill>
                  <a:schemeClr val="tx1"/>
                </a:solidFill>
              </a:rPr>
              <a:t>How easy will it be to find a job?</a:t>
            </a:r>
            <a:endParaRPr lang="en-US" sz="3900" b="1" dirty="0">
              <a:solidFill>
                <a:schemeClr val="tx1"/>
              </a:solidFill>
            </a:endParaRPr>
          </a:p>
        </p:txBody>
      </p:sp>
      <p:sp>
        <p:nvSpPr>
          <p:cNvPr id="3" name="Content Placeholder 2"/>
          <p:cNvSpPr txBox="1">
            <a:spLocks/>
          </p:cNvSpPr>
          <p:nvPr/>
        </p:nvSpPr>
        <p:spPr>
          <a:xfrm>
            <a:off x="775509" y="2562041"/>
            <a:ext cx="10249050" cy="4080294"/>
          </a:xfrm>
          <a:prstGeom prst="rect">
            <a:avLst/>
          </a:prstGeom>
        </p:spPr>
        <p:txBody>
          <a:bodyPr>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457200" indent="-457200">
              <a:buFont typeface="+mj-lt"/>
              <a:buAutoNum type="arabicPeriod"/>
            </a:pPr>
            <a:r>
              <a:rPr lang="en-US" dirty="0" err="1" smtClean="0"/>
              <a:t>Bobilator</a:t>
            </a:r>
            <a:r>
              <a:rPr lang="en-US" dirty="0" smtClean="0"/>
              <a:t>………………………….50 job openings each year</a:t>
            </a:r>
          </a:p>
          <a:p>
            <a:pPr marL="457200" indent="-457200">
              <a:buFont typeface="+mj-lt"/>
              <a:buAutoNum type="arabicPeriod"/>
            </a:pPr>
            <a:r>
              <a:rPr lang="en-US" dirty="0" smtClean="0"/>
              <a:t>Gastronomist…………………….1 job opening each year</a:t>
            </a:r>
          </a:p>
          <a:p>
            <a:pPr marL="457200" indent="-457200">
              <a:buFont typeface="+mj-lt"/>
              <a:buAutoNum type="arabicPeriod"/>
            </a:pPr>
            <a:r>
              <a:rPr lang="en-US" dirty="0" err="1" smtClean="0"/>
              <a:t>Extricator</a:t>
            </a:r>
            <a:r>
              <a:rPr lang="en-US" dirty="0" smtClean="0"/>
              <a:t>………………………….15 job openings each year</a:t>
            </a:r>
          </a:p>
          <a:p>
            <a:pPr marL="457200" indent="-457200">
              <a:buFont typeface="+mj-lt"/>
              <a:buAutoNum type="arabicPeriod"/>
            </a:pPr>
            <a:r>
              <a:rPr lang="en-US" dirty="0" err="1" smtClean="0"/>
              <a:t>Arbologist</a:t>
            </a:r>
            <a:r>
              <a:rPr lang="en-US" dirty="0" smtClean="0"/>
              <a:t>…………………………4 job openings each year</a:t>
            </a:r>
          </a:p>
          <a:p>
            <a:pPr marL="457200" indent="-457200">
              <a:buFont typeface="+mj-lt"/>
              <a:buAutoNum type="arabicPeriod"/>
            </a:pPr>
            <a:r>
              <a:rPr lang="en-US" dirty="0" err="1" smtClean="0"/>
              <a:t>Husher</a:t>
            </a:r>
            <a:r>
              <a:rPr lang="en-US" dirty="0" smtClean="0"/>
              <a:t>……………………………..42 job openings each year</a:t>
            </a:r>
          </a:p>
          <a:p>
            <a:pPr marL="457200" indent="-457200">
              <a:buFont typeface="+mj-lt"/>
              <a:buAutoNum type="arabicPeriod"/>
            </a:pPr>
            <a:r>
              <a:rPr lang="en-US" dirty="0" err="1" smtClean="0"/>
              <a:t>Wrencher</a:t>
            </a:r>
            <a:r>
              <a:rPr lang="en-US" dirty="0" smtClean="0"/>
              <a:t>…………………………33 job openings each year</a:t>
            </a:r>
          </a:p>
          <a:p>
            <a:pPr marL="457200" indent="-457200">
              <a:buFont typeface="+mj-lt"/>
              <a:buAutoNum type="arabicPeriod"/>
            </a:pPr>
            <a:r>
              <a:rPr lang="en-US" dirty="0" err="1" smtClean="0"/>
              <a:t>Knowleologist</a:t>
            </a:r>
            <a:r>
              <a:rPr lang="en-US" dirty="0" smtClean="0"/>
              <a:t>……………………130 job openings each year</a:t>
            </a:r>
          </a:p>
          <a:p>
            <a:pPr marL="457200" indent="-457200">
              <a:buFont typeface="+mj-lt"/>
              <a:buAutoNum type="arabicPeriod"/>
            </a:pPr>
            <a:r>
              <a:rPr lang="en-US" dirty="0" err="1" smtClean="0"/>
              <a:t>Encodologist</a:t>
            </a:r>
            <a:r>
              <a:rPr lang="en-US" dirty="0" smtClean="0"/>
              <a:t>……………………..14 job openings each year</a:t>
            </a:r>
          </a:p>
          <a:p>
            <a:pPr marL="457200" indent="-457200">
              <a:buFont typeface="+mj-lt"/>
              <a:buAutoNum type="arabicPeriod"/>
            </a:pPr>
            <a:r>
              <a:rPr lang="en-US" dirty="0" err="1" smtClean="0"/>
              <a:t>Imagizer</a:t>
            </a:r>
            <a:r>
              <a:rPr lang="en-US" dirty="0" smtClean="0"/>
              <a:t>……………………..........0 job openings each year</a:t>
            </a:r>
          </a:p>
          <a:p>
            <a:pPr marL="457200" indent="-457200">
              <a:buFont typeface="+mj-lt"/>
              <a:buAutoNum type="arabicPeriod"/>
            </a:pPr>
            <a:r>
              <a:rPr lang="en-US" dirty="0" err="1" smtClean="0"/>
              <a:t>Haulologist</a:t>
            </a:r>
            <a:r>
              <a:rPr lang="en-US" dirty="0" smtClean="0"/>
              <a:t>………………………..40 job openings each year</a:t>
            </a:r>
            <a:endParaRPr lang="en-US" dirty="0"/>
          </a:p>
        </p:txBody>
      </p:sp>
      <p:sp>
        <p:nvSpPr>
          <p:cNvPr id="4" name="TextBox 3"/>
          <p:cNvSpPr txBox="1"/>
          <p:nvPr/>
        </p:nvSpPr>
        <p:spPr>
          <a:xfrm>
            <a:off x="1103312" y="1253083"/>
            <a:ext cx="9921247" cy="1200329"/>
          </a:xfrm>
          <a:prstGeom prst="rect">
            <a:avLst/>
          </a:prstGeom>
          <a:noFill/>
        </p:spPr>
        <p:txBody>
          <a:bodyPr wrap="square" rtlCol="0">
            <a:spAutoFit/>
          </a:bodyPr>
          <a:lstStyle/>
          <a:p>
            <a:pPr marL="285750" indent="-285750">
              <a:buFont typeface="Arial" panose="020B0604020202020204" pitchFamily="34" charset="0"/>
              <a:buChar char="•"/>
            </a:pPr>
            <a:r>
              <a:rPr lang="en-US" dirty="0" smtClean="0"/>
              <a:t>Review the number of job openings there could in South Dakota for the next year.</a:t>
            </a:r>
          </a:p>
          <a:p>
            <a:pPr marL="285750" indent="-285750">
              <a:buFont typeface="Arial" panose="020B0604020202020204" pitchFamily="34" charset="0"/>
              <a:buChar char="•"/>
            </a:pPr>
            <a:r>
              <a:rPr lang="en-US" dirty="0" smtClean="0"/>
              <a:t>Think about all the information that has been provided.</a:t>
            </a:r>
          </a:p>
          <a:p>
            <a:pPr marL="285750" indent="-285750">
              <a:buFont typeface="Arial" panose="020B0604020202020204" pitchFamily="34" charset="0"/>
              <a:buChar char="•"/>
            </a:pPr>
            <a:r>
              <a:rPr lang="en-US" dirty="0" smtClean="0"/>
              <a:t>Rank your occupations again from 1 to 10.</a:t>
            </a:r>
          </a:p>
          <a:p>
            <a:pPr marL="285750" indent="-285750">
              <a:buFont typeface="Arial" panose="020B0604020202020204" pitchFamily="34" charset="0"/>
              <a:buChar char="•"/>
            </a:pPr>
            <a:r>
              <a:rPr lang="en-US" dirty="0" smtClean="0"/>
              <a:t>Put your rankings in the column labeled Step 4.</a:t>
            </a:r>
            <a:endParaRPr lang="en-US" dirty="0"/>
          </a:p>
        </p:txBody>
      </p:sp>
      <p:sp>
        <p:nvSpPr>
          <p:cNvPr id="5" name="TextBox 4"/>
          <p:cNvSpPr txBox="1"/>
          <p:nvPr/>
        </p:nvSpPr>
        <p:spPr>
          <a:xfrm>
            <a:off x="4218317" y="6409427"/>
            <a:ext cx="7824158" cy="307777"/>
          </a:xfrm>
          <a:prstGeom prst="rect">
            <a:avLst/>
          </a:prstGeom>
          <a:noFill/>
        </p:spPr>
        <p:txBody>
          <a:bodyPr wrap="square" rtlCol="0">
            <a:spAutoFit/>
          </a:bodyPr>
          <a:lstStyle/>
          <a:p>
            <a:pPr algn="r"/>
            <a:r>
              <a:rPr lang="en-US" sz="1400" dirty="0" smtClean="0"/>
              <a:t>*Values updated 11/2014 from sdmylife.com and onetonline.org</a:t>
            </a:r>
            <a:endParaRPr lang="en-US" sz="140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51883" y="2487171"/>
            <a:ext cx="2196971" cy="2196971"/>
          </a:xfrm>
          <a:prstGeom prst="rect">
            <a:avLst/>
          </a:prstGeom>
        </p:spPr>
      </p:pic>
    </p:spTree>
    <p:extLst>
      <p:ext uri="{BB962C8B-B14F-4D97-AF65-F5344CB8AC3E}">
        <p14:creationId xmlns:p14="http://schemas.microsoft.com/office/powerpoint/2010/main" val="38586728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612270" y="151527"/>
            <a:ext cx="10223172" cy="1400530"/>
          </a:xfrm>
          <a:prstGeom prst="rect">
            <a:avLst/>
          </a:prstGeom>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smtClean="0">
                <a:solidFill>
                  <a:schemeClr val="tx1"/>
                </a:solidFill>
              </a:rPr>
              <a:t>Step 5: </a:t>
            </a:r>
            <a:r>
              <a:rPr lang="en-US" sz="3200" b="1" dirty="0" smtClean="0">
                <a:solidFill>
                  <a:schemeClr val="tx1"/>
                </a:solidFill>
              </a:rPr>
              <a:t>How many months or years of training are you willing to complete to get the job you want? Training could be provided after you get the job or it could mean attending college.</a:t>
            </a:r>
            <a:endParaRPr lang="en-US" sz="3200" b="1" dirty="0">
              <a:solidFill>
                <a:schemeClr val="tx1"/>
              </a:solidFill>
            </a:endParaRPr>
          </a:p>
        </p:txBody>
      </p:sp>
      <p:sp>
        <p:nvSpPr>
          <p:cNvPr id="3" name="Content Placeholder 2"/>
          <p:cNvSpPr txBox="1">
            <a:spLocks/>
          </p:cNvSpPr>
          <p:nvPr/>
        </p:nvSpPr>
        <p:spPr>
          <a:xfrm>
            <a:off x="775509" y="2562041"/>
            <a:ext cx="10249050" cy="4080294"/>
          </a:xfrm>
          <a:prstGeom prst="rect">
            <a:avLst/>
          </a:prstGeom>
        </p:spPr>
        <p:txBody>
          <a:bodyPr>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457200" indent="-457200">
              <a:buFont typeface="+mj-lt"/>
              <a:buAutoNum type="arabicPeriod"/>
            </a:pPr>
            <a:r>
              <a:rPr lang="en-US" dirty="0" err="1" smtClean="0"/>
              <a:t>Bobilator</a:t>
            </a:r>
            <a:r>
              <a:rPr lang="en-US" dirty="0" smtClean="0"/>
              <a:t>………………………….9-24 months</a:t>
            </a:r>
          </a:p>
          <a:p>
            <a:pPr marL="457200" indent="-457200">
              <a:buFont typeface="+mj-lt"/>
              <a:buAutoNum type="arabicPeriod"/>
            </a:pPr>
            <a:r>
              <a:rPr lang="en-US" dirty="0" smtClean="0"/>
              <a:t>Gastronomist…………………….Up to 3 years</a:t>
            </a:r>
          </a:p>
          <a:p>
            <a:pPr marL="457200" indent="-457200">
              <a:buFont typeface="+mj-lt"/>
              <a:buAutoNum type="arabicPeriod"/>
            </a:pPr>
            <a:r>
              <a:rPr lang="en-US" dirty="0" err="1" smtClean="0"/>
              <a:t>Extricator</a:t>
            </a:r>
            <a:r>
              <a:rPr lang="en-US" dirty="0" smtClean="0"/>
              <a:t>………………………….6 to 8 years</a:t>
            </a:r>
          </a:p>
          <a:p>
            <a:pPr marL="457200" indent="-457200">
              <a:buFont typeface="+mj-lt"/>
              <a:buAutoNum type="arabicPeriod"/>
            </a:pPr>
            <a:r>
              <a:rPr lang="en-US" dirty="0" err="1" smtClean="0"/>
              <a:t>Arbologist</a:t>
            </a:r>
            <a:r>
              <a:rPr lang="en-US" dirty="0" smtClean="0"/>
              <a:t>…………………………4 to 6 years</a:t>
            </a:r>
          </a:p>
          <a:p>
            <a:pPr marL="457200" indent="-457200">
              <a:buFont typeface="+mj-lt"/>
              <a:buAutoNum type="arabicPeriod"/>
            </a:pPr>
            <a:r>
              <a:rPr lang="en-US" dirty="0" err="1" smtClean="0"/>
              <a:t>Husher</a:t>
            </a:r>
            <a:r>
              <a:rPr lang="en-US" dirty="0" smtClean="0"/>
              <a:t>……………………………..9-24 months</a:t>
            </a:r>
          </a:p>
          <a:p>
            <a:pPr marL="457200" indent="-457200">
              <a:buFont typeface="+mj-lt"/>
              <a:buAutoNum type="arabicPeriod"/>
            </a:pPr>
            <a:r>
              <a:rPr lang="en-US" dirty="0" err="1" smtClean="0"/>
              <a:t>Wrencher</a:t>
            </a:r>
            <a:r>
              <a:rPr lang="en-US" dirty="0" smtClean="0"/>
              <a:t>…………………………3 to 4 years</a:t>
            </a:r>
          </a:p>
          <a:p>
            <a:pPr marL="457200" indent="-457200">
              <a:buFont typeface="+mj-lt"/>
              <a:buAutoNum type="arabicPeriod"/>
            </a:pPr>
            <a:r>
              <a:rPr lang="en-US" dirty="0" err="1" smtClean="0"/>
              <a:t>Knowleologist</a:t>
            </a:r>
            <a:r>
              <a:rPr lang="en-US" dirty="0" smtClean="0"/>
              <a:t>……………………4 to 5 years</a:t>
            </a:r>
          </a:p>
          <a:p>
            <a:pPr marL="457200" indent="-457200">
              <a:buFont typeface="+mj-lt"/>
              <a:buAutoNum type="arabicPeriod"/>
            </a:pPr>
            <a:r>
              <a:rPr lang="en-US" dirty="0" err="1" smtClean="0"/>
              <a:t>Encodologist</a:t>
            </a:r>
            <a:r>
              <a:rPr lang="en-US" dirty="0" smtClean="0"/>
              <a:t>……………………..2 to 5 years</a:t>
            </a:r>
          </a:p>
          <a:p>
            <a:pPr marL="457200" indent="-457200">
              <a:buFont typeface="+mj-lt"/>
              <a:buAutoNum type="arabicPeriod"/>
            </a:pPr>
            <a:r>
              <a:rPr lang="en-US" dirty="0" err="1" smtClean="0"/>
              <a:t>Imagizer</a:t>
            </a:r>
            <a:r>
              <a:rPr lang="en-US" dirty="0" smtClean="0"/>
              <a:t>……………………..........Up to 5 years</a:t>
            </a:r>
          </a:p>
          <a:p>
            <a:pPr marL="457200" indent="-457200">
              <a:buFont typeface="+mj-lt"/>
              <a:buAutoNum type="arabicPeriod"/>
            </a:pPr>
            <a:r>
              <a:rPr lang="en-US" dirty="0" err="1" smtClean="0"/>
              <a:t>Haulologist</a:t>
            </a:r>
            <a:r>
              <a:rPr lang="en-US" dirty="0" smtClean="0"/>
              <a:t>………………………..Less than 1 year</a:t>
            </a:r>
            <a:endParaRPr lang="en-US" dirty="0"/>
          </a:p>
        </p:txBody>
      </p:sp>
      <p:sp>
        <p:nvSpPr>
          <p:cNvPr id="4" name="TextBox 3"/>
          <p:cNvSpPr txBox="1"/>
          <p:nvPr/>
        </p:nvSpPr>
        <p:spPr>
          <a:xfrm>
            <a:off x="7203057" y="2682811"/>
            <a:ext cx="3821502" cy="2585323"/>
          </a:xfrm>
          <a:prstGeom prst="rect">
            <a:avLst/>
          </a:prstGeom>
          <a:noFill/>
          <a:ln w="28575">
            <a:solidFill>
              <a:srgbClr val="FFC000"/>
            </a:solidFill>
          </a:ln>
        </p:spPr>
        <p:txBody>
          <a:bodyPr wrap="square" rtlCol="0">
            <a:spAutoFit/>
          </a:bodyPr>
          <a:lstStyle/>
          <a:p>
            <a:pPr marL="285750" indent="-285750">
              <a:buFont typeface="Arial" panose="020B0604020202020204" pitchFamily="34" charset="0"/>
              <a:buChar char="•"/>
            </a:pPr>
            <a:r>
              <a:rPr lang="en-US" dirty="0" smtClean="0"/>
              <a:t>Study the length of training for each occupation.</a:t>
            </a:r>
          </a:p>
          <a:p>
            <a:pPr marL="285750" indent="-285750">
              <a:buFont typeface="Arial" panose="020B0604020202020204" pitchFamily="34" charset="0"/>
              <a:buChar char="•"/>
            </a:pPr>
            <a:r>
              <a:rPr lang="en-US" dirty="0" smtClean="0"/>
              <a:t>Think about all the information that has been shared with you.</a:t>
            </a:r>
          </a:p>
          <a:p>
            <a:pPr marL="285750" indent="-285750">
              <a:buFont typeface="Arial" panose="020B0604020202020204" pitchFamily="34" charset="0"/>
              <a:buChar char="•"/>
            </a:pPr>
            <a:r>
              <a:rPr lang="en-US" dirty="0" smtClean="0"/>
              <a:t>Rank your occupations again from 1 to 10.</a:t>
            </a:r>
          </a:p>
          <a:p>
            <a:pPr marL="285750" indent="-285750">
              <a:buFont typeface="Arial" panose="020B0604020202020204" pitchFamily="34" charset="0"/>
              <a:buChar char="•"/>
            </a:pPr>
            <a:r>
              <a:rPr lang="en-US" dirty="0" smtClean="0"/>
              <a:t>Put your rankings in the column labeled Step 5.</a:t>
            </a:r>
            <a:endParaRPr lang="en-US" dirty="0"/>
          </a:p>
        </p:txBody>
      </p:sp>
    </p:spTree>
    <p:extLst>
      <p:ext uri="{BB962C8B-B14F-4D97-AF65-F5344CB8AC3E}">
        <p14:creationId xmlns:p14="http://schemas.microsoft.com/office/powerpoint/2010/main" val="30995416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750293" y="268280"/>
            <a:ext cx="9765971" cy="1400530"/>
          </a:xfrm>
          <a:prstGeom prst="rect">
            <a:avLst/>
          </a:prstGeom>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smtClean="0">
                <a:solidFill>
                  <a:schemeClr val="tx1"/>
                </a:solidFill>
              </a:rPr>
              <a:t>Step 6: </a:t>
            </a:r>
            <a:r>
              <a:rPr lang="en-US" sz="2800" b="1" dirty="0" smtClean="0">
                <a:solidFill>
                  <a:schemeClr val="tx1"/>
                </a:solidFill>
              </a:rPr>
              <a:t>Do you want to work indoors or outdoors? Are you willing to work at night and weekends? These are working conditions</a:t>
            </a:r>
            <a:r>
              <a:rPr lang="en-US" sz="3200" b="1" dirty="0" smtClean="0">
                <a:solidFill>
                  <a:schemeClr val="tx1"/>
                </a:solidFill>
              </a:rPr>
              <a:t>.</a:t>
            </a:r>
            <a:endParaRPr lang="en-US" sz="3200" b="1" dirty="0">
              <a:solidFill>
                <a:schemeClr val="tx1"/>
              </a:solidFill>
            </a:endParaRPr>
          </a:p>
        </p:txBody>
      </p:sp>
      <p:sp>
        <p:nvSpPr>
          <p:cNvPr id="3" name="Content Placeholder 2"/>
          <p:cNvSpPr txBox="1">
            <a:spLocks/>
          </p:cNvSpPr>
          <p:nvPr/>
        </p:nvSpPr>
        <p:spPr>
          <a:xfrm>
            <a:off x="250166" y="1940943"/>
            <a:ext cx="8738560" cy="4813535"/>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457200" indent="-457200">
              <a:buFont typeface="+mj-lt"/>
              <a:buAutoNum type="arabicPeriod"/>
            </a:pPr>
            <a:r>
              <a:rPr lang="en-US" dirty="0" err="1" smtClean="0"/>
              <a:t>Bobilator</a:t>
            </a:r>
            <a:r>
              <a:rPr lang="en-US" dirty="0" smtClean="0"/>
              <a:t>………………………….Indoors; standing; work nights and 									weekends</a:t>
            </a:r>
          </a:p>
          <a:p>
            <a:pPr marL="457200" indent="-457200">
              <a:buFont typeface="+mj-lt"/>
              <a:buAutoNum type="arabicPeriod"/>
            </a:pPr>
            <a:r>
              <a:rPr lang="en-US" dirty="0" smtClean="0"/>
              <a:t>Gastronomist…………………….Indoors; standing; heat; work 										nights and weekends</a:t>
            </a:r>
          </a:p>
          <a:p>
            <a:pPr marL="457200" indent="-457200">
              <a:buFont typeface="+mj-lt"/>
              <a:buAutoNum type="arabicPeriod"/>
            </a:pPr>
            <a:r>
              <a:rPr lang="en-US" dirty="0" err="1" smtClean="0"/>
              <a:t>Extricator</a:t>
            </a:r>
            <a:r>
              <a:rPr lang="en-US" dirty="0" smtClean="0"/>
              <a:t>………………………….Indoors; close people contact; 										may work nights and weekends</a:t>
            </a:r>
          </a:p>
          <a:p>
            <a:pPr marL="457200" indent="-457200">
              <a:buFont typeface="+mj-lt"/>
              <a:buAutoNum type="arabicPeriod"/>
            </a:pPr>
            <a:r>
              <a:rPr lang="en-US" dirty="0" err="1" smtClean="0"/>
              <a:t>Arbologist</a:t>
            </a:r>
            <a:r>
              <a:rPr lang="en-US" dirty="0" smtClean="0"/>
              <a:t>…………………………Indoors and outdoors; standing 										and sitting; lifting; may work 										nights and weekends</a:t>
            </a:r>
          </a:p>
          <a:p>
            <a:pPr marL="457200" indent="-457200">
              <a:buFont typeface="+mj-lt"/>
              <a:buAutoNum type="arabicPeriod"/>
            </a:pPr>
            <a:r>
              <a:rPr lang="en-US" dirty="0" err="1" smtClean="0"/>
              <a:t>Husher</a:t>
            </a:r>
            <a:r>
              <a:rPr lang="en-US" dirty="0" smtClean="0"/>
              <a:t>……………………………..Indoors; standing and sitting; lifting; 									may work nights and weekends</a:t>
            </a:r>
          </a:p>
        </p:txBody>
      </p:sp>
      <p:sp>
        <p:nvSpPr>
          <p:cNvPr id="4" name="TextBox 3"/>
          <p:cNvSpPr txBox="1"/>
          <p:nvPr/>
        </p:nvSpPr>
        <p:spPr>
          <a:xfrm>
            <a:off x="9083615" y="2005833"/>
            <a:ext cx="2794960" cy="3970318"/>
          </a:xfrm>
          <a:prstGeom prst="rect">
            <a:avLst/>
          </a:prstGeom>
          <a:noFill/>
          <a:ln w="28575">
            <a:solidFill>
              <a:srgbClr val="FFC000"/>
            </a:solidFill>
          </a:ln>
        </p:spPr>
        <p:txBody>
          <a:bodyPr wrap="square" rtlCol="0">
            <a:spAutoFit/>
          </a:bodyPr>
          <a:lstStyle/>
          <a:p>
            <a:pPr marL="285750" indent="-285750">
              <a:buFont typeface="Arial" panose="020B0604020202020204" pitchFamily="34" charset="0"/>
              <a:buChar char="•"/>
            </a:pPr>
            <a:r>
              <a:rPr lang="en-US" dirty="0" smtClean="0"/>
              <a:t>Read about the working conditions for each occupation.</a:t>
            </a:r>
          </a:p>
          <a:p>
            <a:pPr marL="285750" indent="-285750">
              <a:buFont typeface="Arial" panose="020B0604020202020204" pitchFamily="34" charset="0"/>
              <a:buChar char="•"/>
            </a:pPr>
            <a:r>
              <a:rPr lang="en-US" dirty="0" smtClean="0"/>
              <a:t>Think about all the information that has been shared with you.</a:t>
            </a:r>
          </a:p>
          <a:p>
            <a:pPr marL="285750" indent="-285750">
              <a:buFont typeface="Arial" panose="020B0604020202020204" pitchFamily="34" charset="0"/>
              <a:buChar char="•"/>
            </a:pPr>
            <a:r>
              <a:rPr lang="en-US" dirty="0" smtClean="0"/>
              <a:t>Rank your occupations again from 1 to 10.</a:t>
            </a:r>
          </a:p>
          <a:p>
            <a:pPr marL="285750" indent="-285750">
              <a:buFont typeface="Arial" panose="020B0604020202020204" pitchFamily="34" charset="0"/>
              <a:buChar char="•"/>
            </a:pPr>
            <a:r>
              <a:rPr lang="en-US" dirty="0" smtClean="0"/>
              <a:t>Put your rankings in the column labeled Step 6.</a:t>
            </a:r>
            <a:endParaRPr lang="en-US" dirty="0"/>
          </a:p>
        </p:txBody>
      </p:sp>
    </p:spTree>
    <p:extLst>
      <p:ext uri="{BB962C8B-B14F-4D97-AF65-F5344CB8AC3E}">
        <p14:creationId xmlns:p14="http://schemas.microsoft.com/office/powerpoint/2010/main" val="34369950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724414" y="225148"/>
            <a:ext cx="9765971" cy="1400530"/>
          </a:xfrm>
          <a:prstGeom prst="rect">
            <a:avLst/>
          </a:prstGeom>
        </p:spPr>
        <p:txBody>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smtClean="0">
                <a:solidFill>
                  <a:schemeClr val="tx1"/>
                </a:solidFill>
              </a:rPr>
              <a:t>Step 6: </a:t>
            </a:r>
            <a:r>
              <a:rPr lang="en-US" sz="2800" b="1" dirty="0" smtClean="0">
                <a:solidFill>
                  <a:schemeClr val="tx1"/>
                </a:solidFill>
              </a:rPr>
              <a:t>Do you want to work indoors or outdoors? Are you willing to work at night and weekends? These are working conditions</a:t>
            </a:r>
            <a:r>
              <a:rPr lang="en-US" sz="3200" b="1" dirty="0" smtClean="0">
                <a:solidFill>
                  <a:schemeClr val="tx1"/>
                </a:solidFill>
              </a:rPr>
              <a:t>.</a:t>
            </a:r>
            <a:endParaRPr lang="en-US" sz="3200" b="1" dirty="0">
              <a:solidFill>
                <a:schemeClr val="tx1"/>
              </a:solidFill>
            </a:endParaRPr>
          </a:p>
        </p:txBody>
      </p:sp>
      <p:sp>
        <p:nvSpPr>
          <p:cNvPr id="3" name="Content Placeholder 2"/>
          <p:cNvSpPr txBox="1">
            <a:spLocks/>
          </p:cNvSpPr>
          <p:nvPr/>
        </p:nvSpPr>
        <p:spPr>
          <a:xfrm>
            <a:off x="276045" y="2005833"/>
            <a:ext cx="8738560" cy="4705517"/>
          </a:xfrm>
          <a:prstGeom prst="rect">
            <a:avLst/>
          </a:prstGeom>
        </p:spPr>
        <p:txBody>
          <a:bodyPr>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buNone/>
            </a:pPr>
            <a:r>
              <a:rPr lang="en-US" dirty="0" smtClean="0">
                <a:solidFill>
                  <a:srgbClr val="FFC000"/>
                </a:solidFill>
              </a:rPr>
              <a:t>6.</a:t>
            </a:r>
            <a:r>
              <a:rPr lang="en-US" dirty="0" smtClean="0"/>
              <a:t> </a:t>
            </a:r>
            <a:r>
              <a:rPr lang="en-US" dirty="0" err="1" smtClean="0"/>
              <a:t>Wrencher</a:t>
            </a:r>
            <a:r>
              <a:rPr lang="en-US" dirty="0" smtClean="0"/>
              <a:t>…………………………Outdoors or indoors; physical work; 										may work nights and weekends</a:t>
            </a:r>
          </a:p>
          <a:p>
            <a:pPr marL="0" indent="0">
              <a:buNone/>
            </a:pPr>
            <a:endParaRPr lang="en-US" dirty="0" smtClean="0"/>
          </a:p>
          <a:p>
            <a:pPr marL="0" indent="0">
              <a:buNone/>
            </a:pPr>
            <a:r>
              <a:rPr lang="en-US" dirty="0" smtClean="0">
                <a:solidFill>
                  <a:srgbClr val="FFC000"/>
                </a:solidFill>
              </a:rPr>
              <a:t>7. </a:t>
            </a:r>
            <a:r>
              <a:rPr lang="en-US" dirty="0" err="1" smtClean="0"/>
              <a:t>Knowleologist</a:t>
            </a:r>
            <a:r>
              <a:rPr lang="en-US" dirty="0" smtClean="0"/>
              <a:t>……………………Indoors; 10 months of the year; work 										nights and weekends</a:t>
            </a:r>
          </a:p>
          <a:p>
            <a:pPr marL="0" indent="0">
              <a:buNone/>
            </a:pPr>
            <a:endParaRPr lang="en-US" dirty="0" smtClean="0"/>
          </a:p>
          <a:p>
            <a:pPr marL="0" indent="0">
              <a:buNone/>
            </a:pPr>
            <a:r>
              <a:rPr lang="en-US" dirty="0" smtClean="0">
                <a:solidFill>
                  <a:srgbClr val="FFC000"/>
                </a:solidFill>
              </a:rPr>
              <a:t>8. </a:t>
            </a:r>
            <a:r>
              <a:rPr lang="en-US" dirty="0" err="1" smtClean="0"/>
              <a:t>Encodologist</a:t>
            </a:r>
            <a:r>
              <a:rPr lang="en-US" dirty="0" smtClean="0"/>
              <a:t>……………………..Indoors; sitting; may work alone</a:t>
            </a:r>
          </a:p>
          <a:p>
            <a:pPr marL="0" indent="0">
              <a:buNone/>
            </a:pPr>
            <a:endParaRPr lang="en-US" dirty="0" smtClean="0"/>
          </a:p>
          <a:p>
            <a:pPr marL="0" indent="0">
              <a:buNone/>
            </a:pPr>
            <a:r>
              <a:rPr lang="en-US" dirty="0" smtClean="0">
                <a:solidFill>
                  <a:srgbClr val="FFC000"/>
                </a:solidFill>
              </a:rPr>
              <a:t>9. </a:t>
            </a:r>
            <a:r>
              <a:rPr lang="en-US" dirty="0" err="1" smtClean="0"/>
              <a:t>Imagizer</a:t>
            </a:r>
            <a:r>
              <a:rPr lang="en-US" dirty="0" smtClean="0"/>
              <a:t>……………………..........Indoors; work alone; meet deadlines</a:t>
            </a:r>
          </a:p>
          <a:p>
            <a:pPr marL="0" indent="0">
              <a:buNone/>
            </a:pPr>
            <a:endParaRPr lang="en-US" dirty="0" smtClean="0"/>
          </a:p>
          <a:p>
            <a:pPr marL="0" indent="0">
              <a:buNone/>
            </a:pPr>
            <a:r>
              <a:rPr lang="en-US" dirty="0" smtClean="0">
                <a:solidFill>
                  <a:srgbClr val="FFC000"/>
                </a:solidFill>
              </a:rPr>
              <a:t>10. </a:t>
            </a:r>
            <a:r>
              <a:rPr lang="en-US" dirty="0" err="1" smtClean="0"/>
              <a:t>Haulologist</a:t>
            </a:r>
            <a:r>
              <a:rPr lang="en-US" dirty="0" smtClean="0"/>
              <a:t>………………………Outdoors and indoors; may work 											nights and weekends; sitting and 										lifting</a:t>
            </a:r>
            <a:endParaRPr lang="en-US" dirty="0"/>
          </a:p>
        </p:txBody>
      </p:sp>
      <p:sp>
        <p:nvSpPr>
          <p:cNvPr id="4" name="TextBox 3"/>
          <p:cNvSpPr txBox="1"/>
          <p:nvPr/>
        </p:nvSpPr>
        <p:spPr>
          <a:xfrm>
            <a:off x="9083615" y="2005833"/>
            <a:ext cx="2794960" cy="3970318"/>
          </a:xfrm>
          <a:prstGeom prst="rect">
            <a:avLst/>
          </a:prstGeom>
          <a:noFill/>
          <a:ln w="28575">
            <a:solidFill>
              <a:srgbClr val="FFC000"/>
            </a:solidFill>
          </a:ln>
        </p:spPr>
        <p:txBody>
          <a:bodyPr wrap="square" rtlCol="0">
            <a:spAutoFit/>
          </a:bodyPr>
          <a:lstStyle/>
          <a:p>
            <a:pPr marL="285750" indent="-285750">
              <a:buFont typeface="Arial" panose="020B0604020202020204" pitchFamily="34" charset="0"/>
              <a:buChar char="•"/>
            </a:pPr>
            <a:r>
              <a:rPr lang="en-US" dirty="0" smtClean="0"/>
              <a:t>Read about the working conditions for each occupation.</a:t>
            </a:r>
          </a:p>
          <a:p>
            <a:pPr marL="285750" indent="-285750">
              <a:buFont typeface="Arial" panose="020B0604020202020204" pitchFamily="34" charset="0"/>
              <a:buChar char="•"/>
            </a:pPr>
            <a:r>
              <a:rPr lang="en-US" dirty="0" smtClean="0"/>
              <a:t>Think about all the information that has been shared with you.</a:t>
            </a:r>
          </a:p>
          <a:p>
            <a:pPr marL="285750" indent="-285750">
              <a:buFont typeface="Arial" panose="020B0604020202020204" pitchFamily="34" charset="0"/>
              <a:buChar char="•"/>
            </a:pPr>
            <a:r>
              <a:rPr lang="en-US" dirty="0" smtClean="0"/>
              <a:t>Rank your occupations again from 1 to 10.</a:t>
            </a:r>
          </a:p>
          <a:p>
            <a:pPr marL="285750" indent="-285750">
              <a:buFont typeface="Arial" panose="020B0604020202020204" pitchFamily="34" charset="0"/>
              <a:buChar char="•"/>
            </a:pPr>
            <a:r>
              <a:rPr lang="en-US" dirty="0" smtClean="0"/>
              <a:t>Put your rankings in the column labeled Step 6.</a:t>
            </a:r>
            <a:endParaRPr lang="en-US" dirty="0"/>
          </a:p>
        </p:txBody>
      </p:sp>
    </p:spTree>
    <p:extLst>
      <p:ext uri="{BB962C8B-B14F-4D97-AF65-F5344CB8AC3E}">
        <p14:creationId xmlns:p14="http://schemas.microsoft.com/office/powerpoint/2010/main" val="19521444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Step 7: What are the names for the occupations?</a:t>
            </a:r>
            <a:endParaRPr lang="en-US" b="1" dirty="0"/>
          </a:p>
        </p:txBody>
      </p:sp>
      <p:sp>
        <p:nvSpPr>
          <p:cNvPr id="3" name="Content Placeholder 2"/>
          <p:cNvSpPr>
            <a:spLocks noGrp="1"/>
          </p:cNvSpPr>
          <p:nvPr>
            <p:ph idx="1"/>
          </p:nvPr>
        </p:nvSpPr>
        <p:spPr>
          <a:xfrm>
            <a:off x="1103312" y="2052918"/>
            <a:ext cx="8946541" cy="595391"/>
          </a:xfrm>
        </p:spPr>
        <p:txBody>
          <a:bodyPr/>
          <a:lstStyle/>
          <a:p>
            <a:r>
              <a:rPr lang="en-US" dirty="0" smtClean="0"/>
              <a:t>List your ideas in the last column.</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97283" y="1561834"/>
            <a:ext cx="3837167" cy="4534105"/>
          </a:xfrm>
          <a:prstGeom prst="rect">
            <a:avLst/>
          </a:prstGeom>
        </p:spPr>
      </p:pic>
    </p:spTree>
    <p:extLst>
      <p:ext uri="{BB962C8B-B14F-4D97-AF65-F5344CB8AC3E}">
        <p14:creationId xmlns:p14="http://schemas.microsoft.com/office/powerpoint/2010/main" val="465430472"/>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61</TotalTime>
  <Words>710</Words>
  <Application>Microsoft Office PowerPoint</Application>
  <PresentationFormat>Widescreen</PresentationFormat>
  <Paragraphs>101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Wingdings 3</vt:lpstr>
      <vt:lpstr>Wisp</vt:lpstr>
      <vt:lpstr>Bobilator</vt:lpstr>
      <vt:lpstr>Step 1</vt:lpstr>
      <vt:lpstr>Step 2:</vt:lpstr>
      <vt:lpstr>Step 3: How important is the money?</vt:lpstr>
      <vt:lpstr>PowerPoint Presentation</vt:lpstr>
      <vt:lpstr>PowerPoint Presentation</vt:lpstr>
      <vt:lpstr>PowerPoint Presentation</vt:lpstr>
      <vt:lpstr>PowerPoint Presentation</vt:lpstr>
      <vt:lpstr>Step 7: What are the names for the occupations?</vt:lpstr>
      <vt:lpstr>Bobilator Occupations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Bobilator</dc:title>
  <dc:creator>Andrea</dc:creator>
  <cp:lastModifiedBy>Andrea</cp:lastModifiedBy>
  <cp:revision>8</cp:revision>
  <dcterms:created xsi:type="dcterms:W3CDTF">2014-11-19T22:06:23Z</dcterms:created>
  <dcterms:modified xsi:type="dcterms:W3CDTF">2015-05-08T17:19:35Z</dcterms:modified>
</cp:coreProperties>
</file>